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669088" cy="987266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61" autoAdjust="0"/>
  </p:normalViewPr>
  <p:slideViewPr>
    <p:cSldViewPr snapToGrid="0">
      <p:cViewPr varScale="1">
        <p:scale>
          <a:sx n="66" d="100"/>
          <a:sy n="66" d="100"/>
        </p:scale>
        <p:origin x="122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777607" y="0"/>
            <a:ext cx="2889938" cy="495348"/>
          </a:xfrm>
          <a:prstGeom prst="rect">
            <a:avLst/>
          </a:prstGeom>
        </p:spPr>
        <p:txBody>
          <a:bodyPr vert="horz" lIns="91440" tIns="45720" rIns="91440" bIns="45720" rtlCol="0"/>
          <a:lstStyle>
            <a:lvl1pPr algn="r">
              <a:defRPr sz="1200"/>
            </a:lvl1pPr>
          </a:lstStyle>
          <a:p>
            <a:fld id="{617236D3-844A-40C9-9B20-E1164BE71D2B}" type="datetimeFigureOut">
              <a:rPr lang="fi-FI" smtClean="0"/>
              <a:t>11.12.2019</a:t>
            </a:fld>
            <a:endParaRPr lang="fi-FI"/>
          </a:p>
        </p:txBody>
      </p:sp>
      <p:sp>
        <p:nvSpPr>
          <p:cNvPr id="4" name="Slide Image Placeholder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66909" y="4751219"/>
            <a:ext cx="533527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9377317"/>
            <a:ext cx="2889938" cy="49534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777607" y="9377317"/>
            <a:ext cx="2889938" cy="495347"/>
          </a:xfrm>
          <a:prstGeom prst="rect">
            <a:avLst/>
          </a:prstGeom>
        </p:spPr>
        <p:txBody>
          <a:bodyPr vert="horz" lIns="91440" tIns="45720" rIns="91440" bIns="45720" rtlCol="0" anchor="b"/>
          <a:lstStyle>
            <a:lvl1pPr algn="r">
              <a:defRPr sz="1200"/>
            </a:lvl1pPr>
          </a:lstStyle>
          <a:p>
            <a:fld id="{E1EC1564-6F40-4CD9-9CB7-D05E24753977}" type="slidenum">
              <a:rPr lang="fi-FI" smtClean="0"/>
              <a:t>‹#›</a:t>
            </a:fld>
            <a:endParaRPr lang="fi-FI"/>
          </a:p>
        </p:txBody>
      </p:sp>
    </p:spTree>
    <p:extLst>
      <p:ext uri="{BB962C8B-B14F-4D97-AF65-F5344CB8AC3E}">
        <p14:creationId xmlns:p14="http://schemas.microsoft.com/office/powerpoint/2010/main" val="1244518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E1EC1564-6F40-4CD9-9CB7-D05E24753977}" type="slidenum">
              <a:rPr lang="fi-FI" smtClean="0"/>
              <a:t>1</a:t>
            </a:fld>
            <a:endParaRPr lang="fi-FI"/>
          </a:p>
        </p:txBody>
      </p:sp>
    </p:spTree>
    <p:extLst>
      <p:ext uri="{BB962C8B-B14F-4D97-AF65-F5344CB8AC3E}">
        <p14:creationId xmlns:p14="http://schemas.microsoft.com/office/powerpoint/2010/main" val="2098705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system should be flexible with regards to the data and models used.</a:t>
            </a:r>
          </a:p>
          <a:p>
            <a:r>
              <a:rPr lang="en-US" dirty="0" smtClean="0"/>
              <a:t>It should be adaptable to different planning problems and extendable</a:t>
            </a:r>
          </a:p>
          <a:p>
            <a:r>
              <a:rPr lang="en-US" dirty="0" smtClean="0"/>
              <a:t>to cover the future planning needs.</a:t>
            </a:r>
            <a:endParaRPr lang="fi-FI" dirty="0"/>
          </a:p>
        </p:txBody>
      </p:sp>
      <p:sp>
        <p:nvSpPr>
          <p:cNvPr id="4" name="Slide Number Placeholder 3"/>
          <p:cNvSpPr>
            <a:spLocks noGrp="1"/>
          </p:cNvSpPr>
          <p:nvPr>
            <p:ph type="sldNum" sz="quarter" idx="10"/>
          </p:nvPr>
        </p:nvSpPr>
        <p:spPr/>
        <p:txBody>
          <a:bodyPr/>
          <a:lstStyle/>
          <a:p>
            <a:fld id="{E1EC1564-6F40-4CD9-9CB7-D05E24753977}" type="slidenum">
              <a:rPr lang="fi-FI" smtClean="0"/>
              <a:t>2</a:t>
            </a:fld>
            <a:endParaRPr lang="fi-FI"/>
          </a:p>
        </p:txBody>
      </p:sp>
    </p:spTree>
    <p:extLst>
      <p:ext uri="{BB962C8B-B14F-4D97-AF65-F5344CB8AC3E}">
        <p14:creationId xmlns:p14="http://schemas.microsoft.com/office/powerpoint/2010/main" val="3466993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E1EC1564-6F40-4CD9-9CB7-D05E24753977}" type="slidenum">
              <a:rPr lang="fi-FI" smtClean="0"/>
              <a:t>3</a:t>
            </a:fld>
            <a:endParaRPr lang="fi-FI"/>
          </a:p>
        </p:txBody>
      </p:sp>
    </p:spTree>
    <p:extLst>
      <p:ext uri="{BB962C8B-B14F-4D97-AF65-F5344CB8AC3E}">
        <p14:creationId xmlns:p14="http://schemas.microsoft.com/office/powerpoint/2010/main" val="4126006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data import module is able to transform the input data into the internal format of SIMO. Currently SIMO has support for two types of text ﬁles as input data. The data is either in one text ﬁle for all data levels or each data level; e.g., stand, tree species stratum, tree; is in its own text ﬁle.</a:t>
            </a:r>
          </a:p>
          <a:p>
            <a:endParaRPr lang="en-US" dirty="0" smtClean="0"/>
          </a:p>
          <a:p>
            <a:r>
              <a:rPr lang="en-US" dirty="0" smtClean="0"/>
              <a:t>The simulator module contains the implementation for simulation of forest growth and alternative management regimes. </a:t>
            </a:r>
          </a:p>
          <a:p>
            <a:endParaRPr lang="en-US" dirty="0" smtClean="0"/>
          </a:p>
          <a:p>
            <a:r>
              <a:rPr lang="en-US" dirty="0" smtClean="0"/>
              <a:t>The optimization module contains tools for solving an optimization task. In the optimization the combination of the all simulated alternatives is selected which best fulﬁlls the goals and constraints of the optimization task. </a:t>
            </a:r>
          </a:p>
          <a:p>
            <a:endParaRPr lang="en-US" dirty="0" smtClean="0"/>
          </a:p>
          <a:p>
            <a:r>
              <a:rPr lang="en-US" dirty="0" smtClean="0"/>
              <a:t>The role of the reporting module is to produce output from the input, simulated and optimized data. </a:t>
            </a:r>
            <a:r>
              <a:rPr lang="en-US" smtClean="0"/>
              <a:t>The output can </a:t>
            </a:r>
            <a:r>
              <a:rPr lang="en-US" dirty="0" smtClean="0"/>
              <a:t>be generated for individual computation units; e.g., stands, or for the whole planning area.</a:t>
            </a:r>
            <a:endParaRPr lang="fi-FI" dirty="0"/>
          </a:p>
        </p:txBody>
      </p:sp>
      <p:sp>
        <p:nvSpPr>
          <p:cNvPr id="4" name="Slide Number Placeholder 3"/>
          <p:cNvSpPr>
            <a:spLocks noGrp="1"/>
          </p:cNvSpPr>
          <p:nvPr>
            <p:ph type="sldNum" sz="quarter" idx="10"/>
          </p:nvPr>
        </p:nvSpPr>
        <p:spPr/>
        <p:txBody>
          <a:bodyPr/>
          <a:lstStyle/>
          <a:p>
            <a:fld id="{E1EC1564-6F40-4CD9-9CB7-D05E24753977}" type="slidenum">
              <a:rPr lang="fi-FI" smtClean="0"/>
              <a:t>4</a:t>
            </a:fld>
            <a:endParaRPr lang="fi-FI"/>
          </a:p>
        </p:txBody>
      </p:sp>
    </p:spTree>
    <p:extLst>
      <p:ext uri="{BB962C8B-B14F-4D97-AF65-F5344CB8AC3E}">
        <p14:creationId xmlns:p14="http://schemas.microsoft.com/office/powerpoint/2010/main" val="1019618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E1EC1564-6F40-4CD9-9CB7-D05E24753977}" type="slidenum">
              <a:rPr lang="fi-FI" smtClean="0"/>
              <a:t>5</a:t>
            </a:fld>
            <a:endParaRPr lang="fi-FI"/>
          </a:p>
        </p:txBody>
      </p:sp>
    </p:spTree>
    <p:extLst>
      <p:ext uri="{BB962C8B-B14F-4D97-AF65-F5344CB8AC3E}">
        <p14:creationId xmlns:p14="http://schemas.microsoft.com/office/powerpoint/2010/main" val="1977960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a:p>
        </p:txBody>
      </p:sp>
      <p:sp>
        <p:nvSpPr>
          <p:cNvPr id="4" name="Slide Number Placeholder 3"/>
          <p:cNvSpPr>
            <a:spLocks noGrp="1"/>
          </p:cNvSpPr>
          <p:nvPr>
            <p:ph type="sldNum" sz="quarter" idx="10"/>
          </p:nvPr>
        </p:nvSpPr>
        <p:spPr/>
        <p:txBody>
          <a:bodyPr/>
          <a:lstStyle/>
          <a:p>
            <a:fld id="{E1EC1564-6F40-4CD9-9CB7-D05E24753977}" type="slidenum">
              <a:rPr lang="fi-FI" smtClean="0"/>
              <a:t>6</a:t>
            </a:fld>
            <a:endParaRPr lang="fi-FI"/>
          </a:p>
        </p:txBody>
      </p:sp>
    </p:spTree>
    <p:extLst>
      <p:ext uri="{BB962C8B-B14F-4D97-AF65-F5344CB8AC3E}">
        <p14:creationId xmlns:p14="http://schemas.microsoft.com/office/powerpoint/2010/main" val="338789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i-FI"/>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E1444B48-A463-4DC1-B663-4317E78F2031}" type="datetimeFigureOut">
              <a:rPr lang="fi-FI" smtClean="0"/>
              <a:t>11.12.2019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1981991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444B48-A463-4DC1-B663-4317E78F2031}" type="datetimeFigureOut">
              <a:rPr lang="fi-FI" smtClean="0"/>
              <a:t>11.12.2019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176942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444B48-A463-4DC1-B663-4317E78F2031}" type="datetimeFigureOut">
              <a:rPr lang="fi-FI" smtClean="0"/>
              <a:t>11.12.2019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3228565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E1444B48-A463-4DC1-B663-4317E78F2031}" type="datetimeFigureOut">
              <a:rPr lang="fi-FI" smtClean="0"/>
              <a:t>11.12.2019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2094956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i-FI"/>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444B48-A463-4DC1-B663-4317E78F2031}" type="datetimeFigureOut">
              <a:rPr lang="fi-FI" smtClean="0"/>
              <a:t>11.12.2019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1668132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E1444B48-A463-4DC1-B663-4317E78F2031}" type="datetimeFigureOut">
              <a:rPr lang="fi-FI" smtClean="0"/>
              <a:t>11.12.2019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17631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i-FI"/>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E1444B48-A463-4DC1-B663-4317E78F2031}" type="datetimeFigureOut">
              <a:rPr lang="fi-FI" smtClean="0"/>
              <a:t>11.12.2019</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1626534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E1444B48-A463-4DC1-B663-4317E78F2031}" type="datetimeFigureOut">
              <a:rPr lang="fi-FI" smtClean="0"/>
              <a:t>11.12.2019</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2752491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444B48-A463-4DC1-B663-4317E78F2031}" type="datetimeFigureOut">
              <a:rPr lang="fi-FI" smtClean="0"/>
              <a:t>11.12.2019</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2197298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i-FI"/>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444B48-A463-4DC1-B663-4317E78F2031}" type="datetimeFigureOut">
              <a:rPr lang="fi-FI" smtClean="0"/>
              <a:t>11.12.2019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817004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i-FI"/>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444B48-A463-4DC1-B663-4317E78F2031}" type="datetimeFigureOut">
              <a:rPr lang="fi-FI" smtClean="0"/>
              <a:t>11.12.2019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7DE6433-6BC9-4D62-875C-2C1BF1FE2F5B}" type="slidenum">
              <a:rPr lang="fi-FI" smtClean="0"/>
              <a:t>‹#›</a:t>
            </a:fld>
            <a:endParaRPr lang="fi-FI"/>
          </a:p>
        </p:txBody>
      </p:sp>
    </p:spTree>
    <p:extLst>
      <p:ext uri="{BB962C8B-B14F-4D97-AF65-F5344CB8AC3E}">
        <p14:creationId xmlns:p14="http://schemas.microsoft.com/office/powerpoint/2010/main" val="3212781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444B48-A463-4DC1-B663-4317E78F2031}" type="datetimeFigureOut">
              <a:rPr lang="fi-FI" smtClean="0"/>
              <a:t>11.12.2019</a:t>
            </a:fld>
            <a:endParaRPr lang="fi-F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DE6433-6BC9-4D62-875C-2C1BF1FE2F5B}" type="slidenum">
              <a:rPr lang="fi-FI" smtClean="0"/>
              <a:t>‹#›</a:t>
            </a:fld>
            <a:endParaRPr lang="fi-FI"/>
          </a:p>
        </p:txBody>
      </p:sp>
    </p:spTree>
    <p:extLst>
      <p:ext uri="{BB962C8B-B14F-4D97-AF65-F5344CB8AC3E}">
        <p14:creationId xmlns:p14="http://schemas.microsoft.com/office/powerpoint/2010/main" val="4722370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a:t>
            </a:r>
            <a:r>
              <a:rPr lang="en-GB" dirty="0" smtClean="0"/>
              <a:t>little</a:t>
            </a:r>
            <a:r>
              <a:rPr lang="fi-FI" dirty="0" smtClean="0"/>
              <a:t>” SIMO-Demo</a:t>
            </a:r>
            <a:endParaRPr lang="fi-FI" dirty="0"/>
          </a:p>
        </p:txBody>
      </p:sp>
      <p:sp>
        <p:nvSpPr>
          <p:cNvPr id="3" name="Subtitle 2"/>
          <p:cNvSpPr>
            <a:spLocks noGrp="1"/>
          </p:cNvSpPr>
          <p:nvPr>
            <p:ph type="subTitle" idx="1"/>
          </p:nvPr>
        </p:nvSpPr>
        <p:spPr/>
        <p:txBody>
          <a:bodyPr/>
          <a:lstStyle/>
          <a:p>
            <a:r>
              <a:rPr lang="fi-FI" dirty="0" smtClean="0"/>
              <a:t>11. </a:t>
            </a:r>
            <a:r>
              <a:rPr lang="fi-FI" dirty="0" err="1" smtClean="0"/>
              <a:t>December</a:t>
            </a:r>
            <a:r>
              <a:rPr lang="fi-FI" dirty="0" smtClean="0"/>
              <a:t> 2019</a:t>
            </a:r>
            <a:endParaRPr lang="fi-FI" dirty="0"/>
          </a:p>
        </p:txBody>
      </p:sp>
    </p:spTree>
    <p:extLst>
      <p:ext uri="{BB962C8B-B14F-4D97-AF65-F5344CB8AC3E}">
        <p14:creationId xmlns:p14="http://schemas.microsoft.com/office/powerpoint/2010/main" val="3713102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What</a:t>
            </a:r>
            <a:r>
              <a:rPr lang="fi-FI" dirty="0" smtClean="0"/>
              <a:t> is SIMO?</a:t>
            </a:r>
            <a:endParaRPr lang="fi-FI" dirty="0"/>
          </a:p>
        </p:txBody>
      </p:sp>
      <p:sp>
        <p:nvSpPr>
          <p:cNvPr id="3" name="Content Placeholder 2"/>
          <p:cNvSpPr>
            <a:spLocks noGrp="1"/>
          </p:cNvSpPr>
          <p:nvPr>
            <p:ph idx="1"/>
          </p:nvPr>
        </p:nvSpPr>
        <p:spPr/>
        <p:txBody>
          <a:bodyPr/>
          <a:lstStyle/>
          <a:p>
            <a:r>
              <a:rPr lang="en-US" dirty="0" smtClean="0"/>
              <a:t>SIMO – </a:t>
            </a:r>
            <a:r>
              <a:rPr lang="en-US" b="1" dirty="0" err="1" smtClean="0"/>
              <a:t>SIM</a:t>
            </a:r>
            <a:r>
              <a:rPr lang="en-US" dirty="0" err="1" smtClean="0"/>
              <a:t>ulation</a:t>
            </a:r>
            <a:r>
              <a:rPr lang="en-US" dirty="0" smtClean="0"/>
              <a:t> and </a:t>
            </a:r>
            <a:r>
              <a:rPr lang="en-US" b="1" dirty="0" smtClean="0"/>
              <a:t>O</a:t>
            </a:r>
            <a:r>
              <a:rPr lang="en-US" dirty="0" smtClean="0"/>
              <a:t>ptimization for forest management planning</a:t>
            </a:r>
          </a:p>
          <a:p>
            <a:r>
              <a:rPr lang="en-US" dirty="0" smtClean="0"/>
              <a:t>SIMO is a forest management planning framework that enables the user to build different forest growth and yield simulators, couple those with optimization methods, and apply the combination to diverse planning problems. </a:t>
            </a:r>
            <a:r>
              <a:rPr lang="en-US" dirty="0" smtClean="0">
                <a:sym typeface="Wingdings" panose="05000000000000000000" pitchFamily="2" charset="2"/>
              </a:rPr>
              <a:t> scenario simulations</a:t>
            </a:r>
            <a:endParaRPr lang="en-US" dirty="0" smtClean="0"/>
          </a:p>
          <a:p>
            <a:r>
              <a:rPr lang="en-US" dirty="0" smtClean="0"/>
              <a:t>Forest is seen as a hierarchical collection of objects</a:t>
            </a:r>
            <a:endParaRPr lang="fi-FI" dirty="0"/>
          </a:p>
        </p:txBody>
      </p:sp>
      <p:pic>
        <p:nvPicPr>
          <p:cNvPr id="4" name="Picture 3"/>
          <p:cNvPicPr>
            <a:picLocks noChangeAspect="1"/>
          </p:cNvPicPr>
          <p:nvPr/>
        </p:nvPicPr>
        <p:blipFill>
          <a:blip r:embed="rId3"/>
          <a:stretch>
            <a:fillRect/>
          </a:stretch>
        </p:blipFill>
        <p:spPr>
          <a:xfrm>
            <a:off x="1810420" y="4429124"/>
            <a:ext cx="3675980" cy="2462213"/>
          </a:xfrm>
          <a:prstGeom prst="rect">
            <a:avLst/>
          </a:prstGeom>
        </p:spPr>
      </p:pic>
    </p:spTree>
    <p:extLst>
      <p:ext uri="{BB962C8B-B14F-4D97-AF65-F5344CB8AC3E}">
        <p14:creationId xmlns:p14="http://schemas.microsoft.com/office/powerpoint/2010/main" val="1055578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components of SIMO</a:t>
            </a:r>
            <a:endParaRPr lang="fi-FI" dirty="0"/>
          </a:p>
        </p:txBody>
      </p:sp>
      <p:sp>
        <p:nvSpPr>
          <p:cNvPr id="3" name="Content Placeholder 2"/>
          <p:cNvSpPr>
            <a:spLocks noGrp="1"/>
          </p:cNvSpPr>
          <p:nvPr>
            <p:ph idx="1"/>
          </p:nvPr>
        </p:nvSpPr>
        <p:spPr>
          <a:xfrm>
            <a:off x="299258" y="1825625"/>
            <a:ext cx="11054542" cy="4351338"/>
          </a:xfrm>
        </p:spPr>
        <p:txBody>
          <a:bodyPr/>
          <a:lstStyle/>
          <a:p>
            <a:r>
              <a:rPr lang="en-US" dirty="0" smtClean="0"/>
              <a:t>Four main modules: data </a:t>
            </a:r>
            <a:r>
              <a:rPr lang="en-US" b="1" dirty="0" smtClean="0"/>
              <a:t>import</a:t>
            </a:r>
            <a:r>
              <a:rPr lang="en-US" dirty="0" smtClean="0"/>
              <a:t>, </a:t>
            </a:r>
            <a:r>
              <a:rPr lang="en-US" b="1" dirty="0" smtClean="0"/>
              <a:t>simulation</a:t>
            </a:r>
            <a:r>
              <a:rPr lang="en-US" dirty="0" smtClean="0"/>
              <a:t>, </a:t>
            </a:r>
            <a:r>
              <a:rPr lang="en-US" b="1" dirty="0" smtClean="0"/>
              <a:t>optimization</a:t>
            </a:r>
            <a:r>
              <a:rPr lang="en-US" dirty="0" smtClean="0"/>
              <a:t> and </a:t>
            </a:r>
            <a:r>
              <a:rPr lang="en-US" b="1" dirty="0" smtClean="0"/>
              <a:t>reporting</a:t>
            </a:r>
            <a:r>
              <a:rPr lang="en-US" dirty="0" smtClean="0"/>
              <a:t>, which are accessed using a command line interface</a:t>
            </a:r>
          </a:p>
          <a:p>
            <a:r>
              <a:rPr lang="en-US" dirty="0" smtClean="0"/>
              <a:t>programmed with Python, source code available </a:t>
            </a:r>
            <a:r>
              <a:rPr lang="fi-FI" dirty="0" smtClean="0"/>
              <a:t>http://www.simo-project.org/</a:t>
            </a:r>
            <a:endParaRPr lang="fi-FI" dirty="0"/>
          </a:p>
        </p:txBody>
      </p:sp>
      <p:pic>
        <p:nvPicPr>
          <p:cNvPr id="4" name="Picture 3"/>
          <p:cNvPicPr>
            <a:picLocks noChangeAspect="1"/>
          </p:cNvPicPr>
          <p:nvPr/>
        </p:nvPicPr>
        <p:blipFill>
          <a:blip r:embed="rId3"/>
          <a:stretch>
            <a:fillRect/>
          </a:stretch>
        </p:blipFill>
        <p:spPr>
          <a:xfrm>
            <a:off x="2699216" y="3128257"/>
            <a:ext cx="5835184" cy="3427740"/>
          </a:xfrm>
          <a:prstGeom prst="rect">
            <a:avLst/>
          </a:prstGeom>
        </p:spPr>
      </p:pic>
    </p:spTree>
    <p:extLst>
      <p:ext uri="{BB962C8B-B14F-4D97-AF65-F5344CB8AC3E}">
        <p14:creationId xmlns:p14="http://schemas.microsoft.com/office/powerpoint/2010/main" val="2085874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825625"/>
            <a:ext cx="5476875" cy="4351338"/>
          </a:xfrm>
        </p:spPr>
        <p:txBody>
          <a:bodyPr>
            <a:normAutofit/>
          </a:bodyPr>
          <a:lstStyle/>
          <a:p>
            <a:r>
              <a:rPr lang="en-US" dirty="0"/>
              <a:t>The modules </a:t>
            </a:r>
            <a:r>
              <a:rPr lang="en-US" dirty="0" smtClean="0"/>
              <a:t>are controlled </a:t>
            </a:r>
            <a:r>
              <a:rPr lang="en-US" dirty="0"/>
              <a:t>with XML documents which contain the actual forest related information in the system. </a:t>
            </a:r>
            <a:endParaRPr lang="en-US" dirty="0" smtClean="0"/>
          </a:p>
          <a:p>
            <a:r>
              <a:rPr lang="en-US" dirty="0" smtClean="0"/>
              <a:t>This enables the </a:t>
            </a:r>
            <a:r>
              <a:rPr lang="en-US" dirty="0"/>
              <a:t>changes in the simulation logic without the need to resort to actual program code changes. </a:t>
            </a:r>
          </a:p>
        </p:txBody>
      </p:sp>
      <p:pic>
        <p:nvPicPr>
          <p:cNvPr id="4" name="Picture 3"/>
          <p:cNvPicPr>
            <a:picLocks noChangeAspect="1"/>
          </p:cNvPicPr>
          <p:nvPr/>
        </p:nvPicPr>
        <p:blipFill>
          <a:blip r:embed="rId3"/>
          <a:stretch>
            <a:fillRect/>
          </a:stretch>
        </p:blipFill>
        <p:spPr>
          <a:xfrm>
            <a:off x="5949725" y="904875"/>
            <a:ext cx="5930058" cy="5572125"/>
          </a:xfrm>
          <a:prstGeom prst="rect">
            <a:avLst/>
          </a:prstGeom>
        </p:spPr>
      </p:pic>
      <p:sp>
        <p:nvSpPr>
          <p:cNvPr id="2" name="Title 1"/>
          <p:cNvSpPr>
            <a:spLocks noGrp="1"/>
          </p:cNvSpPr>
          <p:nvPr>
            <p:ph type="title"/>
          </p:nvPr>
        </p:nvSpPr>
        <p:spPr/>
        <p:txBody>
          <a:bodyPr/>
          <a:lstStyle/>
          <a:p>
            <a:r>
              <a:rPr lang="fi-FI" dirty="0" err="1" smtClean="0"/>
              <a:t>The</a:t>
            </a:r>
            <a:r>
              <a:rPr lang="fi-FI" dirty="0" smtClean="0"/>
              <a:t> </a:t>
            </a:r>
            <a:r>
              <a:rPr lang="fi-FI" dirty="0" err="1" smtClean="0"/>
              <a:t>components</a:t>
            </a:r>
            <a:r>
              <a:rPr lang="fi-FI" dirty="0" smtClean="0"/>
              <a:t> SIMO</a:t>
            </a:r>
            <a:endParaRPr lang="fi-FI" dirty="0"/>
          </a:p>
        </p:txBody>
      </p:sp>
      <p:sp>
        <p:nvSpPr>
          <p:cNvPr id="5" name="TextBox 4"/>
          <p:cNvSpPr txBox="1"/>
          <p:nvPr/>
        </p:nvSpPr>
        <p:spPr>
          <a:xfrm>
            <a:off x="5629275" y="3607594"/>
            <a:ext cx="2632982" cy="1754326"/>
          </a:xfrm>
          <a:prstGeom prst="rect">
            <a:avLst/>
          </a:prstGeom>
          <a:noFill/>
        </p:spPr>
        <p:txBody>
          <a:bodyPr wrap="square" rtlCol="0">
            <a:spAutoFit/>
          </a:bodyPr>
          <a:lstStyle/>
          <a:p>
            <a:r>
              <a:rPr lang="fi-FI" b="1" dirty="0" smtClean="0">
                <a:solidFill>
                  <a:srgbClr val="C00000"/>
                </a:solidFill>
              </a:rPr>
              <a:t>JYU:</a:t>
            </a:r>
          </a:p>
          <a:p>
            <a:pPr marL="285750" indent="-285750">
              <a:buFontTx/>
              <a:buChar char="-"/>
            </a:pPr>
            <a:r>
              <a:rPr lang="fi-FI" b="1" dirty="0" err="1" smtClean="0">
                <a:solidFill>
                  <a:srgbClr val="C00000"/>
                </a:solidFill>
              </a:rPr>
              <a:t>Models</a:t>
            </a:r>
            <a:r>
              <a:rPr lang="fi-FI" b="1" dirty="0" smtClean="0">
                <a:solidFill>
                  <a:srgbClr val="C00000"/>
                </a:solidFill>
              </a:rPr>
              <a:t> for ES &amp; B</a:t>
            </a:r>
          </a:p>
          <a:p>
            <a:pPr marL="285750" indent="-285750">
              <a:buFontTx/>
              <a:buChar char="-"/>
            </a:pPr>
            <a:r>
              <a:rPr lang="fi-FI" b="1" dirty="0" err="1" smtClean="0">
                <a:solidFill>
                  <a:srgbClr val="C00000"/>
                </a:solidFill>
              </a:rPr>
              <a:t>Climate</a:t>
            </a:r>
            <a:r>
              <a:rPr lang="fi-FI" b="1" dirty="0" smtClean="0">
                <a:solidFill>
                  <a:srgbClr val="C00000"/>
                </a:solidFill>
              </a:rPr>
              <a:t> </a:t>
            </a:r>
            <a:r>
              <a:rPr lang="fi-FI" b="1" dirty="0" err="1" smtClean="0">
                <a:solidFill>
                  <a:srgbClr val="C00000"/>
                </a:solidFill>
              </a:rPr>
              <a:t>Change</a:t>
            </a:r>
            <a:endParaRPr lang="fi-FI" b="1" dirty="0" smtClean="0">
              <a:solidFill>
                <a:srgbClr val="C00000"/>
              </a:solidFill>
            </a:endParaRPr>
          </a:p>
          <a:p>
            <a:pPr marL="285750" indent="-285750">
              <a:buFontTx/>
              <a:buChar char="-"/>
            </a:pPr>
            <a:r>
              <a:rPr lang="fi-FI" b="1" dirty="0" smtClean="0">
                <a:solidFill>
                  <a:srgbClr val="C00000"/>
                </a:solidFill>
              </a:rPr>
              <a:t>in </a:t>
            </a:r>
            <a:r>
              <a:rPr lang="fi-FI" b="1" dirty="0" err="1" smtClean="0">
                <a:solidFill>
                  <a:srgbClr val="C00000"/>
                </a:solidFill>
              </a:rPr>
              <a:t>Future</a:t>
            </a:r>
            <a:r>
              <a:rPr lang="fi-FI" b="1" dirty="0" smtClean="0">
                <a:solidFill>
                  <a:srgbClr val="C00000"/>
                </a:solidFill>
              </a:rPr>
              <a:t>: </a:t>
            </a:r>
            <a:r>
              <a:rPr lang="fi-FI" b="1" dirty="0" err="1" smtClean="0">
                <a:solidFill>
                  <a:srgbClr val="C00000"/>
                </a:solidFill>
              </a:rPr>
              <a:t>Disturbances</a:t>
            </a:r>
            <a:r>
              <a:rPr lang="fi-FI" b="1" dirty="0" smtClean="0">
                <a:solidFill>
                  <a:srgbClr val="C00000"/>
                </a:solidFill>
              </a:rPr>
              <a:t> </a:t>
            </a:r>
          </a:p>
          <a:p>
            <a:pPr marL="285750" indent="-285750">
              <a:buFontTx/>
              <a:buChar char="-"/>
            </a:pPr>
            <a:endParaRPr lang="fi-FI" b="1" dirty="0">
              <a:solidFill>
                <a:srgbClr val="C00000"/>
              </a:solidFill>
            </a:endParaRPr>
          </a:p>
        </p:txBody>
      </p:sp>
      <p:sp>
        <p:nvSpPr>
          <p:cNvPr id="10" name="Multiply 9"/>
          <p:cNvSpPr/>
          <p:nvPr/>
        </p:nvSpPr>
        <p:spPr>
          <a:xfrm>
            <a:off x="8020050" y="3607594"/>
            <a:ext cx="1339316" cy="671512"/>
          </a:xfrm>
          <a:prstGeom prst="mathMultiply">
            <a:avLst>
              <a:gd name="adj1" fmla="val 79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Rectangle 6"/>
          <p:cNvSpPr/>
          <p:nvPr/>
        </p:nvSpPr>
        <p:spPr>
          <a:xfrm>
            <a:off x="6335486" y="2601686"/>
            <a:ext cx="5127171" cy="1099457"/>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70522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Principle</a:t>
            </a:r>
            <a:r>
              <a:rPr lang="fi-FI" dirty="0" smtClean="0"/>
              <a:t> of </a:t>
            </a:r>
            <a:r>
              <a:rPr lang="fi-FI" dirty="0" err="1" smtClean="0"/>
              <a:t>treatment</a:t>
            </a:r>
            <a:r>
              <a:rPr lang="fi-FI" dirty="0" smtClean="0"/>
              <a:t> </a:t>
            </a:r>
            <a:r>
              <a:rPr lang="fi-FI" dirty="0" err="1" smtClean="0"/>
              <a:t>schedules</a:t>
            </a:r>
            <a:endParaRPr lang="fi-FI" dirty="0"/>
          </a:p>
        </p:txBody>
      </p:sp>
      <p:pic>
        <p:nvPicPr>
          <p:cNvPr id="4" name="Picture 3"/>
          <p:cNvPicPr>
            <a:picLocks noChangeAspect="1"/>
          </p:cNvPicPr>
          <p:nvPr/>
        </p:nvPicPr>
        <p:blipFill>
          <a:blip r:embed="rId3"/>
          <a:stretch>
            <a:fillRect/>
          </a:stretch>
        </p:blipFill>
        <p:spPr>
          <a:xfrm>
            <a:off x="116603" y="2361099"/>
            <a:ext cx="5979397" cy="3612319"/>
          </a:xfrm>
          <a:prstGeom prst="rect">
            <a:avLst/>
          </a:prstGeom>
        </p:spPr>
      </p:pic>
      <p:cxnSp>
        <p:nvCxnSpPr>
          <p:cNvPr id="6" name="Straight Connector 5"/>
          <p:cNvCxnSpPr/>
          <p:nvPr/>
        </p:nvCxnSpPr>
        <p:spPr>
          <a:xfrm>
            <a:off x="6731000" y="2787650"/>
            <a:ext cx="4502150" cy="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731000" y="3454400"/>
            <a:ext cx="4502150" cy="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731000" y="4001294"/>
            <a:ext cx="4502150" cy="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731000" y="4610894"/>
            <a:ext cx="4502150" cy="1"/>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flipH="1">
            <a:off x="7433733" y="3394476"/>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3" name="Rectangle 12"/>
          <p:cNvSpPr/>
          <p:nvPr/>
        </p:nvSpPr>
        <p:spPr>
          <a:xfrm flipH="1">
            <a:off x="8176380" y="3394475"/>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Rectangle 14"/>
          <p:cNvSpPr/>
          <p:nvPr/>
        </p:nvSpPr>
        <p:spPr>
          <a:xfrm flipH="1">
            <a:off x="8928251" y="3390914"/>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Rectangle 15"/>
          <p:cNvSpPr/>
          <p:nvPr/>
        </p:nvSpPr>
        <p:spPr>
          <a:xfrm>
            <a:off x="6711043" y="2660258"/>
            <a:ext cx="87690" cy="20855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7" name="TextBox 16"/>
          <p:cNvSpPr txBox="1"/>
          <p:nvPr/>
        </p:nvSpPr>
        <p:spPr>
          <a:xfrm>
            <a:off x="6483349" y="2137038"/>
            <a:ext cx="804333" cy="523220"/>
          </a:xfrm>
          <a:prstGeom prst="rect">
            <a:avLst/>
          </a:prstGeom>
          <a:noFill/>
        </p:spPr>
        <p:txBody>
          <a:bodyPr wrap="square" rtlCol="0">
            <a:spAutoFit/>
          </a:bodyPr>
          <a:lstStyle/>
          <a:p>
            <a:r>
              <a:rPr lang="en-GB" sz="1400" dirty="0" smtClean="0"/>
              <a:t>Initial State</a:t>
            </a:r>
            <a:endParaRPr lang="en-GB" sz="1400" dirty="0"/>
          </a:p>
        </p:txBody>
      </p:sp>
      <p:sp>
        <p:nvSpPr>
          <p:cNvPr id="18" name="Rectangle 17"/>
          <p:cNvSpPr/>
          <p:nvPr/>
        </p:nvSpPr>
        <p:spPr>
          <a:xfrm flipH="1">
            <a:off x="9661674" y="3390914"/>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Rectangle 18"/>
          <p:cNvSpPr/>
          <p:nvPr/>
        </p:nvSpPr>
        <p:spPr>
          <a:xfrm flipH="1">
            <a:off x="10363953" y="3390913"/>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0" name="Rectangle 19"/>
          <p:cNvSpPr/>
          <p:nvPr/>
        </p:nvSpPr>
        <p:spPr>
          <a:xfrm flipH="1">
            <a:off x="11078475" y="3390912"/>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1" name="Rectangle 20"/>
          <p:cNvSpPr/>
          <p:nvPr/>
        </p:nvSpPr>
        <p:spPr>
          <a:xfrm flipH="1">
            <a:off x="10363953" y="2724173"/>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2" name="Rectangle 21"/>
          <p:cNvSpPr/>
          <p:nvPr/>
        </p:nvSpPr>
        <p:spPr>
          <a:xfrm flipH="1">
            <a:off x="11078475" y="2724173"/>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3" name="Rectangle 22"/>
          <p:cNvSpPr/>
          <p:nvPr/>
        </p:nvSpPr>
        <p:spPr>
          <a:xfrm flipH="1">
            <a:off x="7416801" y="3927891"/>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4" name="Rectangle 23"/>
          <p:cNvSpPr/>
          <p:nvPr/>
        </p:nvSpPr>
        <p:spPr>
          <a:xfrm flipH="1">
            <a:off x="8159448" y="3927890"/>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5" name="Rectangle 24"/>
          <p:cNvSpPr/>
          <p:nvPr/>
        </p:nvSpPr>
        <p:spPr>
          <a:xfrm flipH="1">
            <a:off x="8911319" y="3924329"/>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6" name="Rectangle 25"/>
          <p:cNvSpPr/>
          <p:nvPr/>
        </p:nvSpPr>
        <p:spPr>
          <a:xfrm flipH="1">
            <a:off x="9644742" y="3924329"/>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7" name="Rectangle 26"/>
          <p:cNvSpPr/>
          <p:nvPr/>
        </p:nvSpPr>
        <p:spPr>
          <a:xfrm flipH="1">
            <a:off x="10347021" y="3924328"/>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8" name="Rectangle 27"/>
          <p:cNvSpPr/>
          <p:nvPr/>
        </p:nvSpPr>
        <p:spPr>
          <a:xfrm flipH="1">
            <a:off x="11061543" y="3924327"/>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9" name="Rectangle 28"/>
          <p:cNvSpPr/>
          <p:nvPr/>
        </p:nvSpPr>
        <p:spPr>
          <a:xfrm flipH="1">
            <a:off x="8919780" y="4542414"/>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0" name="Rectangle 29"/>
          <p:cNvSpPr/>
          <p:nvPr/>
        </p:nvSpPr>
        <p:spPr>
          <a:xfrm flipH="1">
            <a:off x="9653203" y="4542414"/>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1" name="Rectangle 30"/>
          <p:cNvSpPr/>
          <p:nvPr/>
        </p:nvSpPr>
        <p:spPr>
          <a:xfrm flipH="1">
            <a:off x="10355482" y="4542413"/>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2" name="Rectangle 31"/>
          <p:cNvSpPr/>
          <p:nvPr/>
        </p:nvSpPr>
        <p:spPr>
          <a:xfrm flipH="1">
            <a:off x="11070004" y="4542412"/>
            <a:ext cx="107647" cy="119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3" name="TextBox 32"/>
          <p:cNvSpPr txBox="1"/>
          <p:nvPr/>
        </p:nvSpPr>
        <p:spPr>
          <a:xfrm>
            <a:off x="11061543" y="2354165"/>
            <a:ext cx="1077223" cy="307777"/>
          </a:xfrm>
          <a:prstGeom prst="rect">
            <a:avLst/>
          </a:prstGeom>
          <a:noFill/>
        </p:spPr>
        <p:txBody>
          <a:bodyPr wrap="square" rtlCol="0">
            <a:spAutoFit/>
          </a:bodyPr>
          <a:lstStyle/>
          <a:p>
            <a:r>
              <a:rPr lang="en-GB" sz="1400" dirty="0" smtClean="0"/>
              <a:t>Schedule 1</a:t>
            </a:r>
            <a:endParaRPr lang="en-GB" sz="1400" dirty="0"/>
          </a:p>
        </p:txBody>
      </p:sp>
      <p:pic>
        <p:nvPicPr>
          <p:cNvPr id="34" name="Picture 33"/>
          <p:cNvPicPr>
            <a:picLocks noChangeAspect="1"/>
          </p:cNvPicPr>
          <p:nvPr/>
        </p:nvPicPr>
        <p:blipFill>
          <a:blip r:embed="rId4"/>
          <a:stretch>
            <a:fillRect/>
          </a:stretch>
        </p:blipFill>
        <p:spPr>
          <a:xfrm>
            <a:off x="6320059" y="5034644"/>
            <a:ext cx="5349427" cy="808150"/>
          </a:xfrm>
          <a:prstGeom prst="rect">
            <a:avLst/>
          </a:prstGeom>
        </p:spPr>
      </p:pic>
      <p:sp>
        <p:nvSpPr>
          <p:cNvPr id="35" name="TextBox 34"/>
          <p:cNvSpPr txBox="1"/>
          <p:nvPr/>
        </p:nvSpPr>
        <p:spPr>
          <a:xfrm>
            <a:off x="11061539" y="3094393"/>
            <a:ext cx="1077223" cy="307777"/>
          </a:xfrm>
          <a:prstGeom prst="rect">
            <a:avLst/>
          </a:prstGeom>
          <a:noFill/>
        </p:spPr>
        <p:txBody>
          <a:bodyPr wrap="square" rtlCol="0">
            <a:spAutoFit/>
          </a:bodyPr>
          <a:lstStyle/>
          <a:p>
            <a:r>
              <a:rPr lang="en-GB" sz="1400" dirty="0" smtClean="0"/>
              <a:t>Schedule 2</a:t>
            </a:r>
            <a:endParaRPr lang="en-GB" sz="1400" dirty="0"/>
          </a:p>
        </p:txBody>
      </p:sp>
      <p:sp>
        <p:nvSpPr>
          <p:cNvPr id="36" name="TextBox 35"/>
          <p:cNvSpPr txBox="1"/>
          <p:nvPr/>
        </p:nvSpPr>
        <p:spPr>
          <a:xfrm>
            <a:off x="11072424" y="3649570"/>
            <a:ext cx="1077223" cy="307777"/>
          </a:xfrm>
          <a:prstGeom prst="rect">
            <a:avLst/>
          </a:prstGeom>
          <a:noFill/>
        </p:spPr>
        <p:txBody>
          <a:bodyPr wrap="square" rtlCol="0">
            <a:spAutoFit/>
          </a:bodyPr>
          <a:lstStyle/>
          <a:p>
            <a:r>
              <a:rPr lang="en-GB" sz="1400" dirty="0" smtClean="0"/>
              <a:t>Schedule 3</a:t>
            </a:r>
            <a:endParaRPr lang="en-GB" sz="1400" dirty="0"/>
          </a:p>
        </p:txBody>
      </p:sp>
      <p:sp>
        <p:nvSpPr>
          <p:cNvPr id="37" name="TextBox 36"/>
          <p:cNvSpPr txBox="1"/>
          <p:nvPr/>
        </p:nvSpPr>
        <p:spPr>
          <a:xfrm>
            <a:off x="11057761" y="4236448"/>
            <a:ext cx="1077223" cy="307777"/>
          </a:xfrm>
          <a:prstGeom prst="rect">
            <a:avLst/>
          </a:prstGeom>
          <a:noFill/>
        </p:spPr>
        <p:txBody>
          <a:bodyPr wrap="square" rtlCol="0">
            <a:spAutoFit/>
          </a:bodyPr>
          <a:lstStyle/>
          <a:p>
            <a:r>
              <a:rPr lang="en-GB" sz="1400" dirty="0" smtClean="0"/>
              <a:t>Schedule 4</a:t>
            </a:r>
            <a:endParaRPr lang="en-GB" sz="1400" dirty="0"/>
          </a:p>
        </p:txBody>
      </p:sp>
      <p:sp>
        <p:nvSpPr>
          <p:cNvPr id="39" name="TextBox 38"/>
          <p:cNvSpPr txBox="1"/>
          <p:nvPr/>
        </p:nvSpPr>
        <p:spPr>
          <a:xfrm>
            <a:off x="304800" y="1653432"/>
            <a:ext cx="4569200" cy="646331"/>
          </a:xfrm>
          <a:prstGeom prst="rect">
            <a:avLst/>
          </a:prstGeom>
          <a:noFill/>
        </p:spPr>
        <p:txBody>
          <a:bodyPr wrap="none" rtlCol="0">
            <a:spAutoFit/>
          </a:bodyPr>
          <a:lstStyle/>
          <a:p>
            <a:r>
              <a:rPr lang="en-GB" dirty="0" smtClean="0"/>
              <a:t>The way how it is stored in the SIMO database </a:t>
            </a:r>
          </a:p>
          <a:p>
            <a:r>
              <a:rPr lang="en-GB" dirty="0" smtClean="0"/>
              <a:t>(branches)</a:t>
            </a:r>
            <a:endParaRPr lang="en-GB" dirty="0"/>
          </a:p>
        </p:txBody>
      </p:sp>
      <p:sp>
        <p:nvSpPr>
          <p:cNvPr id="40" name="TextBox 39"/>
          <p:cNvSpPr txBox="1"/>
          <p:nvPr/>
        </p:nvSpPr>
        <p:spPr>
          <a:xfrm>
            <a:off x="6320059" y="1640899"/>
            <a:ext cx="3738588" cy="369332"/>
          </a:xfrm>
          <a:prstGeom prst="rect">
            <a:avLst/>
          </a:prstGeom>
          <a:noFill/>
        </p:spPr>
        <p:txBody>
          <a:bodyPr wrap="none" rtlCol="0">
            <a:spAutoFit/>
          </a:bodyPr>
          <a:lstStyle/>
          <a:p>
            <a:r>
              <a:rPr lang="en-GB" dirty="0" smtClean="0"/>
              <a:t>How you will get the results later on…</a:t>
            </a:r>
            <a:endParaRPr lang="en-GB" dirty="0"/>
          </a:p>
        </p:txBody>
      </p:sp>
      <p:sp>
        <p:nvSpPr>
          <p:cNvPr id="41" name="TextBox 40"/>
          <p:cNvSpPr txBox="1"/>
          <p:nvPr/>
        </p:nvSpPr>
        <p:spPr>
          <a:xfrm>
            <a:off x="7387450" y="2475239"/>
            <a:ext cx="2482411" cy="307777"/>
          </a:xfrm>
          <a:prstGeom prst="rect">
            <a:avLst/>
          </a:prstGeom>
          <a:noFill/>
        </p:spPr>
        <p:txBody>
          <a:bodyPr wrap="none" rtlCol="0">
            <a:spAutoFit/>
          </a:bodyPr>
          <a:lstStyle/>
          <a:p>
            <a:r>
              <a:rPr lang="en-GB" sz="1400" dirty="0" smtClean="0">
                <a:solidFill>
                  <a:srgbClr val="C00000"/>
                </a:solidFill>
              </a:rPr>
              <a:t>Only growth without treatment</a:t>
            </a:r>
            <a:endParaRPr lang="en-GB" sz="1400" dirty="0">
              <a:solidFill>
                <a:srgbClr val="C00000"/>
              </a:solidFill>
            </a:endParaRPr>
          </a:p>
        </p:txBody>
      </p:sp>
      <p:sp>
        <p:nvSpPr>
          <p:cNvPr id="42" name="TextBox 41"/>
          <p:cNvSpPr txBox="1"/>
          <p:nvPr/>
        </p:nvSpPr>
        <p:spPr>
          <a:xfrm>
            <a:off x="7026427" y="3041957"/>
            <a:ext cx="1077223" cy="307777"/>
          </a:xfrm>
          <a:prstGeom prst="rect">
            <a:avLst/>
          </a:prstGeom>
          <a:noFill/>
        </p:spPr>
        <p:txBody>
          <a:bodyPr wrap="square" rtlCol="0">
            <a:spAutoFit/>
          </a:bodyPr>
          <a:lstStyle/>
          <a:p>
            <a:r>
              <a:rPr lang="en-GB" sz="1400" dirty="0" smtClean="0"/>
              <a:t>treatment</a:t>
            </a:r>
            <a:endParaRPr lang="en-GB" sz="1400" dirty="0"/>
          </a:p>
        </p:txBody>
      </p:sp>
    </p:spTree>
    <p:extLst>
      <p:ext uri="{BB962C8B-B14F-4D97-AF65-F5344CB8AC3E}">
        <p14:creationId xmlns:p14="http://schemas.microsoft.com/office/powerpoint/2010/main" val="1182873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Input data – 10 </a:t>
            </a:r>
            <a:r>
              <a:rPr lang="fi-FI" dirty="0" err="1" smtClean="0"/>
              <a:t>watersheds</a:t>
            </a:r>
            <a:endParaRPr lang="fi-FI" dirty="0"/>
          </a:p>
        </p:txBody>
      </p:sp>
      <p:sp>
        <p:nvSpPr>
          <p:cNvPr id="3" name="Content Placeholder 2"/>
          <p:cNvSpPr>
            <a:spLocks noGrp="1"/>
          </p:cNvSpPr>
          <p:nvPr>
            <p:ph idx="1"/>
          </p:nvPr>
        </p:nvSpPr>
        <p:spPr>
          <a:xfrm>
            <a:off x="587238" y="1825625"/>
            <a:ext cx="10766562" cy="4351338"/>
          </a:xfrm>
        </p:spPr>
        <p:txBody>
          <a:bodyPr/>
          <a:lstStyle/>
          <a:p>
            <a:pPr marL="0" indent="0">
              <a:buNone/>
            </a:pPr>
            <a:r>
              <a:rPr lang="fi-FI" dirty="0" err="1" smtClean="0"/>
              <a:t>Subset</a:t>
            </a:r>
            <a:r>
              <a:rPr lang="fi-FI" dirty="0" smtClean="0"/>
              <a:t> of </a:t>
            </a:r>
            <a:r>
              <a:rPr lang="fi-FI" dirty="0" err="1" smtClean="0"/>
              <a:t>the</a:t>
            </a:r>
            <a:r>
              <a:rPr lang="fi-FI" dirty="0" smtClean="0"/>
              <a:t> </a:t>
            </a:r>
            <a:r>
              <a:rPr lang="fi-FI" dirty="0" err="1" smtClean="0"/>
              <a:t>municipality</a:t>
            </a:r>
            <a:r>
              <a:rPr lang="fi-FI" dirty="0" smtClean="0"/>
              <a:t> </a:t>
            </a:r>
            <a:r>
              <a:rPr lang="fi-FI" dirty="0" err="1" smtClean="0"/>
              <a:t>GPKGs</a:t>
            </a:r>
            <a:r>
              <a:rPr lang="fi-FI" dirty="0" smtClean="0"/>
              <a:t> (metsää.fi) </a:t>
            </a:r>
            <a:r>
              <a:rPr lang="fi-FI" dirty="0" smtClean="0">
                <a:sym typeface="Wingdings" panose="05000000000000000000" pitchFamily="2" charset="2"/>
              </a:rPr>
              <a:t> SIMO </a:t>
            </a:r>
            <a:r>
              <a:rPr lang="fi-FI" dirty="0" err="1" smtClean="0">
                <a:sym typeface="Wingdings" panose="05000000000000000000" pitchFamily="2" charset="2"/>
              </a:rPr>
              <a:t>readable</a:t>
            </a:r>
            <a:r>
              <a:rPr lang="fi-FI" dirty="0" smtClean="0">
                <a:sym typeface="Wingdings" panose="05000000000000000000" pitchFamily="2" charset="2"/>
              </a:rPr>
              <a:t> input</a:t>
            </a:r>
            <a:endParaRPr lang="fi-FI" dirty="0"/>
          </a:p>
        </p:txBody>
      </p:sp>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380411" y="3201003"/>
            <a:ext cx="2885303" cy="2503112"/>
          </a:xfrm>
          <a:prstGeom prst="rect">
            <a:avLst/>
          </a:prstGeom>
        </p:spPr>
      </p:pic>
      <p:sp>
        <p:nvSpPr>
          <p:cNvPr id="5" name="Rectangle 4"/>
          <p:cNvSpPr/>
          <p:nvPr/>
        </p:nvSpPr>
        <p:spPr>
          <a:xfrm>
            <a:off x="3439885" y="3201003"/>
            <a:ext cx="2645229" cy="2862322"/>
          </a:xfrm>
          <a:prstGeom prst="rect">
            <a:avLst/>
          </a:prstGeom>
        </p:spPr>
        <p:txBody>
          <a:bodyPr wrap="square">
            <a:spAutoFit/>
          </a:bodyPr>
          <a:lstStyle/>
          <a:p>
            <a:r>
              <a:rPr lang="fi-FI" dirty="0" smtClean="0"/>
              <a:t>1. </a:t>
            </a:r>
            <a:r>
              <a:rPr lang="fi-FI" dirty="0" err="1" smtClean="0"/>
              <a:t>Voyri</a:t>
            </a:r>
            <a:endParaRPr lang="fi-FI" dirty="0" smtClean="0"/>
          </a:p>
          <a:p>
            <a:r>
              <a:rPr lang="fi-FI" dirty="0" smtClean="0"/>
              <a:t>2. Vaala</a:t>
            </a:r>
          </a:p>
          <a:p>
            <a:r>
              <a:rPr lang="fi-FI" dirty="0" smtClean="0"/>
              <a:t>3. Simo</a:t>
            </a:r>
          </a:p>
          <a:p>
            <a:r>
              <a:rPr lang="fi-FI" dirty="0" smtClean="0"/>
              <a:t>4. </a:t>
            </a:r>
            <a:r>
              <a:rPr lang="fi-FI" dirty="0" err="1" smtClean="0"/>
              <a:t>Raasepori</a:t>
            </a:r>
            <a:endParaRPr lang="fi-FI" dirty="0" smtClean="0"/>
          </a:p>
          <a:p>
            <a:r>
              <a:rPr lang="fi-FI" dirty="0" smtClean="0"/>
              <a:t>5. </a:t>
            </a:r>
            <a:r>
              <a:rPr lang="fi-FI" dirty="0" err="1" smtClean="0"/>
              <a:t>Pythaa</a:t>
            </a:r>
            <a:endParaRPr lang="fi-FI" dirty="0" smtClean="0"/>
          </a:p>
          <a:p>
            <a:r>
              <a:rPr lang="fi-FI" dirty="0" smtClean="0"/>
              <a:t>6. Pori</a:t>
            </a:r>
          </a:p>
          <a:p>
            <a:r>
              <a:rPr lang="fi-FI" dirty="0" smtClean="0"/>
              <a:t>7. Parikkala</a:t>
            </a:r>
          </a:p>
          <a:p>
            <a:r>
              <a:rPr lang="fi-FI" dirty="0" smtClean="0"/>
              <a:t>8. </a:t>
            </a:r>
            <a:r>
              <a:rPr lang="fi-FI" dirty="0" err="1" smtClean="0"/>
              <a:t>Kornas</a:t>
            </a:r>
            <a:endParaRPr lang="fi-FI" dirty="0" smtClean="0"/>
          </a:p>
          <a:p>
            <a:r>
              <a:rPr lang="fi-FI" dirty="0" smtClean="0"/>
              <a:t>9. Kitee</a:t>
            </a:r>
          </a:p>
          <a:p>
            <a:r>
              <a:rPr lang="fi-FI" dirty="0" smtClean="0"/>
              <a:t>10. Hartola</a:t>
            </a:r>
            <a:endParaRPr lang="fi-FI" dirty="0"/>
          </a:p>
        </p:txBody>
      </p:sp>
      <p:pic>
        <p:nvPicPr>
          <p:cNvPr id="6" name="Picture 5"/>
          <p:cNvPicPr>
            <a:picLocks noChangeAspect="1"/>
          </p:cNvPicPr>
          <p:nvPr/>
        </p:nvPicPr>
        <p:blipFill>
          <a:blip r:embed="rId4"/>
          <a:stretch>
            <a:fillRect/>
          </a:stretch>
        </p:blipFill>
        <p:spPr>
          <a:xfrm>
            <a:off x="5163762" y="3243613"/>
            <a:ext cx="7232314" cy="3338512"/>
          </a:xfrm>
          <a:prstGeom prst="rect">
            <a:avLst/>
          </a:prstGeom>
        </p:spPr>
      </p:pic>
      <p:sp>
        <p:nvSpPr>
          <p:cNvPr id="7" name="TextBox 6"/>
          <p:cNvSpPr txBox="1"/>
          <p:nvPr/>
        </p:nvSpPr>
        <p:spPr>
          <a:xfrm>
            <a:off x="4865914" y="2369380"/>
            <a:ext cx="7184572" cy="646331"/>
          </a:xfrm>
          <a:prstGeom prst="rect">
            <a:avLst/>
          </a:prstGeom>
          <a:noFill/>
        </p:spPr>
        <p:txBody>
          <a:bodyPr wrap="square" rtlCol="0">
            <a:spAutoFit/>
          </a:bodyPr>
          <a:lstStyle/>
          <a:p>
            <a:r>
              <a:rPr lang="fi-FI" dirty="0" smtClean="0"/>
              <a:t>Type1 = </a:t>
            </a:r>
            <a:r>
              <a:rPr lang="fi-FI" dirty="0" err="1" smtClean="0"/>
              <a:t>Stand</a:t>
            </a:r>
            <a:r>
              <a:rPr lang="fi-FI" dirty="0" smtClean="0"/>
              <a:t>:  X/Y, Area, </a:t>
            </a:r>
            <a:r>
              <a:rPr lang="fi-FI" dirty="0" err="1" smtClean="0"/>
              <a:t>fertility</a:t>
            </a:r>
            <a:r>
              <a:rPr lang="fi-FI" dirty="0" smtClean="0"/>
              <a:t> </a:t>
            </a:r>
            <a:r>
              <a:rPr lang="fi-FI" dirty="0" err="1" smtClean="0"/>
              <a:t>class</a:t>
            </a:r>
            <a:r>
              <a:rPr lang="fi-FI" dirty="0" smtClean="0"/>
              <a:t>, </a:t>
            </a:r>
            <a:r>
              <a:rPr lang="fi-FI" dirty="0" err="1" smtClean="0"/>
              <a:t>soil</a:t>
            </a:r>
            <a:r>
              <a:rPr lang="fi-FI" dirty="0" smtClean="0"/>
              <a:t> </a:t>
            </a:r>
            <a:r>
              <a:rPr lang="fi-FI" dirty="0" err="1" smtClean="0"/>
              <a:t>class</a:t>
            </a:r>
            <a:r>
              <a:rPr lang="fi-FI" dirty="0" smtClean="0"/>
              <a:t>, </a:t>
            </a:r>
            <a:r>
              <a:rPr lang="fi-FI" dirty="0" err="1" smtClean="0"/>
              <a:t>development</a:t>
            </a:r>
            <a:r>
              <a:rPr lang="fi-FI" dirty="0" smtClean="0"/>
              <a:t> </a:t>
            </a:r>
            <a:r>
              <a:rPr lang="fi-FI" dirty="0" err="1" smtClean="0"/>
              <a:t>class</a:t>
            </a:r>
            <a:r>
              <a:rPr lang="fi-FI" dirty="0" smtClean="0"/>
              <a:t>, …</a:t>
            </a:r>
          </a:p>
          <a:p>
            <a:r>
              <a:rPr lang="fi-FI" dirty="0" smtClean="0"/>
              <a:t>Type2 = </a:t>
            </a:r>
            <a:r>
              <a:rPr lang="fi-FI" dirty="0" err="1" smtClean="0"/>
              <a:t>TreeStratum</a:t>
            </a:r>
            <a:r>
              <a:rPr lang="fi-FI" dirty="0" smtClean="0"/>
              <a:t>: </a:t>
            </a:r>
            <a:r>
              <a:rPr lang="fi-FI" dirty="0" err="1" smtClean="0"/>
              <a:t>Species</a:t>
            </a:r>
            <a:r>
              <a:rPr lang="fi-FI" dirty="0" smtClean="0"/>
              <a:t>, </a:t>
            </a:r>
            <a:r>
              <a:rPr lang="fi-FI" dirty="0" err="1" smtClean="0"/>
              <a:t>age</a:t>
            </a:r>
            <a:r>
              <a:rPr lang="fi-FI" dirty="0" smtClean="0"/>
              <a:t>, </a:t>
            </a:r>
            <a:r>
              <a:rPr lang="fi-FI" dirty="0" err="1" smtClean="0"/>
              <a:t>Basal</a:t>
            </a:r>
            <a:r>
              <a:rPr lang="fi-FI" dirty="0" smtClean="0"/>
              <a:t> </a:t>
            </a:r>
            <a:r>
              <a:rPr lang="fi-FI" dirty="0" err="1" smtClean="0"/>
              <a:t>area</a:t>
            </a:r>
            <a:r>
              <a:rPr lang="fi-FI" dirty="0" smtClean="0"/>
              <a:t>, </a:t>
            </a:r>
            <a:r>
              <a:rPr lang="fi-FI" dirty="0" err="1" smtClean="0"/>
              <a:t>height</a:t>
            </a:r>
            <a:r>
              <a:rPr lang="fi-FI" dirty="0" smtClean="0"/>
              <a:t>, </a:t>
            </a:r>
            <a:r>
              <a:rPr lang="fi-FI" dirty="0" err="1" smtClean="0"/>
              <a:t>diameter</a:t>
            </a:r>
            <a:r>
              <a:rPr lang="fi-FI" dirty="0" smtClean="0"/>
              <a:t>, …</a:t>
            </a:r>
            <a:endParaRPr lang="fi-FI" dirty="0"/>
          </a:p>
        </p:txBody>
      </p:sp>
    </p:spTree>
    <p:extLst>
      <p:ext uri="{BB962C8B-B14F-4D97-AF65-F5344CB8AC3E}">
        <p14:creationId xmlns:p14="http://schemas.microsoft.com/office/powerpoint/2010/main" val="1569898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473</Words>
  <Application>Microsoft Office PowerPoint</Application>
  <PresentationFormat>Widescreen</PresentationFormat>
  <Paragraphs>57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Wingdings</vt:lpstr>
      <vt:lpstr>Office Theme</vt:lpstr>
      <vt:lpstr>”little” SIMO-Demo</vt:lpstr>
      <vt:lpstr>What is SIMO?</vt:lpstr>
      <vt:lpstr>The components of SIMO</vt:lpstr>
      <vt:lpstr>The components SIMO</vt:lpstr>
      <vt:lpstr>Principle of treatment schedules</vt:lpstr>
      <vt:lpstr>Input data – 10 watersheds</vt:lpstr>
    </vt:vector>
  </TitlesOfParts>
  <Company>University Of Jyväskylä</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SIMO Demo</dc:title>
  <dc:creator>Blattert, Clemens</dc:creator>
  <cp:lastModifiedBy>Blattert, Clemens</cp:lastModifiedBy>
  <cp:revision>11</cp:revision>
  <cp:lastPrinted>2019-12-11T07:39:37Z</cp:lastPrinted>
  <dcterms:created xsi:type="dcterms:W3CDTF">2019-12-10T19:38:14Z</dcterms:created>
  <dcterms:modified xsi:type="dcterms:W3CDTF">2019-12-11T10:23:53Z</dcterms:modified>
</cp:coreProperties>
</file>